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58" r:id="rId5"/>
    <p:sldId id="263" r:id="rId6"/>
    <p:sldId id="262" r:id="rId7"/>
    <p:sldId id="259" r:id="rId8"/>
    <p:sldId id="260" r:id="rId9"/>
    <p:sldId id="267" r:id="rId10"/>
    <p:sldId id="268" r:id="rId11"/>
    <p:sldId id="264" r:id="rId12"/>
    <p:sldId id="270" r:id="rId13"/>
    <p:sldId id="269" r:id="rId14"/>
  </p:sldIdLst>
  <p:sldSz cx="14630400" cy="8229600"/>
  <p:notesSz cx="8229600" cy="146304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Merriweather" panose="020B0600000101010101" charset="0"/>
      <p:regular r:id="rId18"/>
      <p:bold r:id="rId19"/>
      <p:italic r:id="rId20"/>
      <p:boldItalic r:id="rId21"/>
    </p:embeddedFont>
    <p:embeddedFont>
      <p:font typeface="Black Han Sans" pitchFamily="2" charset="-127"/>
      <p:regular r:id="rId22"/>
    </p:embeddedFont>
    <p:embeddedFont>
      <p:font typeface="D2Coding" panose="020B0609020101020101" pitchFamily="49" charset="-127"/>
      <p:regular r:id="rId23"/>
      <p:bold r:id="rId24"/>
    </p:embeddedFont>
    <p:embeddedFont>
      <p:font typeface="한컴 고딕" panose="02000500000000000000" pitchFamily="2" charset="-127"/>
      <p:regular r:id="rId25"/>
      <p:bold r:id="rId26"/>
    </p:embeddedFont>
    <p:embeddedFont>
      <p:font typeface="Arial Black" panose="020B0A040201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6fJaS/mV524SuwHR0uJSUIa1o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02" y="60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5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272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3992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92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74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30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2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2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2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-1" y="1"/>
            <a:ext cx="14630401" cy="8229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Google Shape;53;p1"/>
          <p:cNvSpPr/>
          <p:nvPr/>
        </p:nvSpPr>
        <p:spPr>
          <a:xfrm>
            <a:off x="2743200" y="3601452"/>
            <a:ext cx="9144000" cy="35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6000"/>
              <a:buFont typeface="Arial"/>
              <a:buNone/>
            </a:pPr>
            <a:r>
              <a:rPr lang="en-US" sz="3200" i="0" u="none" strike="noStrike" cap="none" spc="-300" dirty="0" smtClean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B2B </a:t>
            </a:r>
            <a:r>
              <a:rPr lang="en-US" sz="3200" i="0" u="none" strike="noStrike" cap="none" spc="-300" dirty="0" err="1" smtClean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고객</a:t>
            </a:r>
            <a:r>
              <a:rPr lang="en-US" sz="3200" i="0" u="none" strike="noStrike" cap="none" spc="-300" dirty="0" smtClean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 </a:t>
            </a:r>
            <a:r>
              <a:rPr lang="en-US" sz="3200" i="0" u="none" strike="noStrike" cap="none" spc="-300" dirty="0" err="1" smtClean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제품</a:t>
            </a:r>
            <a:r>
              <a:rPr lang="en-US" sz="3200" spc="-300" dirty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</a:rPr>
              <a:t> </a:t>
            </a:r>
            <a:r>
              <a:rPr lang="en-US" sz="3200" i="0" u="none" strike="noStrike" cap="none" spc="-300" dirty="0" err="1" smtClean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수요</a:t>
            </a:r>
            <a:r>
              <a:rPr lang="ko-KR" altLang="en-US" sz="3200" i="0" u="none" strike="noStrike" cap="none" spc="-300" dirty="0" smtClean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량</a:t>
            </a:r>
            <a:r>
              <a:rPr lang="ko-KR" altLang="en-US" sz="3200" spc="-300" dirty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</a:rPr>
              <a:t> </a:t>
            </a:r>
            <a:r>
              <a:rPr lang="en-US" sz="3200" i="0" u="none" strike="noStrike" cap="none" spc="-300" dirty="0" err="1" smtClean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예측</a:t>
            </a:r>
            <a:r>
              <a:rPr lang="en-US" sz="3200" i="0" u="none" strike="noStrike" cap="none" spc="-300" dirty="0" smtClean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 </a:t>
            </a:r>
            <a:r>
              <a:rPr lang="en-US" sz="3200" i="0" u="none" strike="noStrike" cap="none" spc="-300" dirty="0" err="1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기반</a:t>
            </a:r>
            <a:r>
              <a:rPr lang="en-US" sz="3200" i="0" u="none" strike="noStrike" cap="none" spc="-300" dirty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 </a:t>
            </a:r>
            <a:r>
              <a:rPr lang="en-US" sz="3200" i="0" u="none" strike="noStrike" cap="none" spc="-300" dirty="0" err="1" smtClean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재고</a:t>
            </a:r>
            <a:r>
              <a:rPr lang="en-US" sz="3200" i="0" u="none" strike="noStrike" cap="none" spc="-300" dirty="0" smtClean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 </a:t>
            </a:r>
            <a:r>
              <a:rPr lang="en-US" sz="3200" i="0" u="none" strike="noStrike" cap="none" spc="-300" dirty="0" err="1" smtClean="0">
                <a:solidFill>
                  <a:srgbClr val="F5F0F0"/>
                </a:solidFill>
                <a:latin typeface="맑은 고딕" panose="020B0503020000020004" pitchFamily="50" charset="-127"/>
                <a:ea typeface="Black Han Sans" pitchFamily="2" charset="-127"/>
                <a:sym typeface="Arial"/>
              </a:rPr>
              <a:t>최적화</a:t>
            </a:r>
            <a:endParaRPr sz="3200" i="0" u="none" strike="noStrike" cap="none" spc="-300" dirty="0">
              <a:solidFill>
                <a:schemeClr val="dk1"/>
              </a:solidFill>
              <a:latin typeface="맑은 고딕" panose="020B0503020000020004" pitchFamily="50" charset="-127"/>
              <a:ea typeface="Black Han Sans" pitchFamily="2" charset="-127"/>
              <a:sym typeface="Arial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3606998" y="4097867"/>
            <a:ext cx="7416403" cy="3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000" b="1" i="0" u="none" strike="noStrike" cap="none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</a:t>
            </a:r>
            <a:r>
              <a:rPr lang="en-US" sz="2000" b="1" i="0" u="none" strike="noStrike" cap="none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2000" b="1" i="0" u="none" strike="noStrike" cap="none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분석</a:t>
            </a:r>
            <a:r>
              <a:rPr lang="en-US" sz="2000" b="1" i="0" u="none" strike="noStrike" cap="none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및 </a:t>
            </a:r>
            <a:r>
              <a:rPr lang="en-US" sz="2000" b="1" i="0" u="none" strike="noStrike" cap="none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예측을</a:t>
            </a:r>
            <a:r>
              <a:rPr lang="en-US" sz="2000" b="1" i="0" u="none" strike="noStrike" cap="none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2000" b="1" i="0" u="none" strike="noStrike" cap="none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활용한</a:t>
            </a:r>
            <a:r>
              <a:rPr lang="en-US" sz="2000" b="1" i="0" u="none" strike="noStrike" cap="none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2000" b="1" i="0" u="none" strike="noStrike" cap="none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발주</a:t>
            </a:r>
            <a:r>
              <a:rPr lang="en-US" sz="2000" b="1" i="0" u="none" strike="noStrike" cap="none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2000" b="1" i="0" u="none" strike="noStrike" cap="none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시스템</a:t>
            </a:r>
            <a:endParaRPr sz="2000" b="1" i="0" u="none" strike="noStrike" cap="none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-1" y="7372550"/>
            <a:ext cx="14630402" cy="65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1" i="0" u="none" strike="noStrike" cap="none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MoonChic42</a:t>
            </a:r>
            <a:endParaRPr sz="2400" b="1" i="0" u="none" strike="noStrike" cap="none" spc="-1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-1" y="1"/>
            <a:ext cx="14630401" cy="8229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103;p4"/>
          <p:cNvSpPr/>
          <p:nvPr/>
        </p:nvSpPr>
        <p:spPr>
          <a:xfrm>
            <a:off x="487631" y="5312079"/>
            <a:ext cx="3698964" cy="2079322"/>
          </a:xfrm>
          <a:prstGeom prst="roundRect">
            <a:avLst>
              <a:gd name="adj" fmla="val 1782"/>
            </a:avLst>
          </a:prstGeom>
          <a:solidFill>
            <a:srgbClr val="003180">
              <a:alpha val="25000"/>
            </a:srgbClr>
          </a:solidFill>
          <a:ln w="152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3;p4"/>
          <p:cNvSpPr/>
          <p:nvPr/>
        </p:nvSpPr>
        <p:spPr>
          <a:xfrm>
            <a:off x="487631" y="2236368"/>
            <a:ext cx="3698964" cy="2261099"/>
          </a:xfrm>
          <a:prstGeom prst="roundRect">
            <a:avLst>
              <a:gd name="adj" fmla="val 1782"/>
            </a:avLst>
          </a:prstGeom>
          <a:solidFill>
            <a:srgbClr val="003180">
              <a:alpha val="25000"/>
            </a:srgbClr>
          </a:solidFill>
          <a:ln w="152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4869952" y="2236368"/>
            <a:ext cx="8763856" cy="5155032"/>
          </a:xfrm>
          <a:prstGeom prst="roundRect">
            <a:avLst>
              <a:gd name="adj" fmla="val 1782"/>
            </a:avLst>
          </a:prstGeom>
          <a:solidFill>
            <a:srgbClr val="003180">
              <a:alpha val="25000"/>
            </a:srgbClr>
          </a:solidFill>
          <a:ln w="152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549592" y="355573"/>
            <a:ext cx="8315008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주요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코드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소개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– </a:t>
            </a:r>
            <a:r>
              <a:rPr lang="ko-KR" altLang="en-US" sz="3600" dirty="0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시각화 </a:t>
            </a:r>
            <a:r>
              <a:rPr lang="en-US" altLang="ko-KR" sz="3600" dirty="0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TOP 10 </a:t>
            </a:r>
            <a:r>
              <a:rPr lang="ko-KR" altLang="en-US" sz="3600" dirty="0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리스트</a:t>
            </a:r>
            <a:endParaRPr sz="36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549592" y="1650031"/>
            <a:ext cx="3060740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tabulate </a:t>
            </a: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모델</a:t>
            </a:r>
            <a:r>
              <a:rPr lang="en-US" sz="24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400" dirty="0" err="1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구현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659678" y="2375416"/>
            <a:ext cx="3060740" cy="212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ko-KR" altLang="en-US" sz="1600" spc="-150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파이썬에서</a:t>
            </a:r>
            <a:r>
              <a:rPr lang="ko-KR" altLang="en-US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리스트를 표로 표현할 수 있는 </a:t>
            </a:r>
            <a:r>
              <a:rPr lang="en-US" altLang="ko-KR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tabulate </a:t>
            </a:r>
            <a:r>
              <a:rPr lang="ko-KR" altLang="en-US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모듈을 활용하여 </a:t>
            </a:r>
            <a:endParaRPr lang="en-US" altLang="ko-KR" sz="1600" spc="-150" dirty="0" smtClean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ko-KR" altLang="en-US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다양한 테이블 형식의 표를 제작</a:t>
            </a:r>
            <a:endParaRPr lang="en-US" altLang="ko-KR" sz="1600" spc="-150" dirty="0" smtClean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1125855" y="4102656"/>
            <a:ext cx="3060740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9839802" y="2444086"/>
            <a:ext cx="3262852" cy="453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✅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결과 </a:t>
            </a:r>
            <a:r>
              <a:rPr lang="ko-KR" alt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출력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altLang="ko-KR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print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("\n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🎯 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VIP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고객 정보 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상위 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5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명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):")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print(tabulate(</a:t>
            </a:r>
            <a:r>
              <a:rPr lang="en-US" altLang="ko-KR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vip_customers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[['</a:t>
            </a:r>
            <a:r>
              <a:rPr lang="en-US" altLang="ko-KR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Customer_Age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', '</a:t>
            </a:r>
            <a:r>
              <a:rPr lang="en-US" altLang="ko-KR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Customer_Gender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', 'Country', 'Revenue']], headers='keys', </a:t>
            </a:r>
            <a:r>
              <a:rPr lang="en-US" altLang="ko-KR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tablefmt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='pretty</a:t>
            </a:r>
            <a:r>
              <a:rPr lang="en-US" altLang="ko-KR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'))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endParaRPr lang="en-US" altLang="ko-KR" sz="1200" spc="-150" dirty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🔥 가장 많이 판매된 제품 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TOP 5</a:t>
            </a:r>
            <a:r>
              <a:rPr lang="en-US" altLang="ko-KR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: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altLang="ko-KR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top_5_products.index 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range(1, </a:t>
            </a:r>
            <a:r>
              <a:rPr lang="en-US" altLang="ko-KR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len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(top_5_products) + 1)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인덱스를 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1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부터 시작하도록 설정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print("\n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🔥 가장 많이 판매된 제품 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TOP 5:")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print(tabulate(top_5_products, headers='keys', </a:t>
            </a:r>
            <a:r>
              <a:rPr lang="en-US" altLang="ko-KR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tablefmt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='pretty'))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 sz="1200" spc="-150" dirty="0">
              <a:solidFill>
                <a:schemeClr val="dk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5077311" y="2400876"/>
            <a:ext cx="4371490" cy="482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!pip install 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tabulate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import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pandas as </a:t>
            </a: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pd</a:t>
            </a:r>
            <a:endParaRPr lang="en-US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from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tabulate import tabulate  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표 형태로 </a:t>
            </a:r>
            <a:r>
              <a:rPr lang="ko-KR" alt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출력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altLang="ko-KR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CSV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파일 </a:t>
            </a:r>
            <a:r>
              <a:rPr lang="ko-KR" alt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불러오기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file_path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"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sales_data.csv“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pd.read_csv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file_path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endParaRPr lang="en-US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ko-KR" alt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결측값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제거 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NaN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값 삭제</a:t>
            </a:r>
            <a:r>
              <a:rPr lang="en-US" altLang="ko-KR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df.dropna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endParaRPr lang="en-US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🎯 VIP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고객 찾기 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매출 기준 상위 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5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명</a:t>
            </a:r>
            <a:r>
              <a:rPr lang="en-US" altLang="ko-KR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vip_customers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df.nlargest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(5, 'Revenue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')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endParaRPr lang="en-US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🔥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가장 많이 판매된 제품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TOP 5 </a:t>
            </a:r>
            <a:r>
              <a:rPr lang="ko-KR" alt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찾기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top_5_products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['Product'].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value_counts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().head(5).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reset_index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top_5_products.columns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['Product', 'Sales Count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']</a:t>
            </a:r>
          </a:p>
        </p:txBody>
      </p:sp>
      <p:sp>
        <p:nvSpPr>
          <p:cNvPr id="107" name="Google Shape;107;p4"/>
          <p:cNvSpPr/>
          <p:nvPr/>
        </p:nvSpPr>
        <p:spPr>
          <a:xfrm>
            <a:off x="628479" y="4712011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ko-KR" alt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데이터 내용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710966" y="5442866"/>
            <a:ext cx="2747505" cy="127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ko-KR" altLang="en-US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상위 </a:t>
            </a:r>
            <a:r>
              <a:rPr lang="en-US" altLang="ko-KR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5</a:t>
            </a:r>
            <a:r>
              <a:rPr lang="ko-KR" altLang="en-US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명의 </a:t>
            </a:r>
            <a:r>
              <a:rPr lang="en-US" altLang="ko-KR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VIP </a:t>
            </a:r>
            <a:r>
              <a:rPr lang="ko-KR" altLang="en-US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고객 정보</a:t>
            </a:r>
            <a:endParaRPr lang="en-US" altLang="ko-KR" sz="1600" spc="-150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ko-KR" altLang="en-US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가장 많이 판매된 제품 </a:t>
            </a:r>
            <a:r>
              <a:rPr lang="en-US" altLang="ko-KR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TOP 5</a:t>
            </a:r>
            <a:endParaRPr sz="16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5" name="Google Shape;81;p3"/>
          <p:cNvSpPr/>
          <p:nvPr/>
        </p:nvSpPr>
        <p:spPr>
          <a:xfrm rot="5400000">
            <a:off x="7707877" y="4806264"/>
            <a:ext cx="3600000" cy="15240"/>
          </a:xfrm>
          <a:prstGeom prst="roundRect">
            <a:avLst>
              <a:gd name="adj" fmla="val 680244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0;p4"/>
          <p:cNvSpPr/>
          <p:nvPr/>
        </p:nvSpPr>
        <p:spPr>
          <a:xfrm>
            <a:off x="4917934" y="1650031"/>
            <a:ext cx="3060740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ko-KR" alt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알고리즘 </a:t>
            </a:r>
            <a:r>
              <a:rPr lang="en-US" sz="2400" dirty="0" err="1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모델</a:t>
            </a:r>
            <a:r>
              <a:rPr 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ko-KR" alt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코드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3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/>
          <p:nvPr/>
        </p:nvSpPr>
        <p:spPr>
          <a:xfrm>
            <a:off x="6259592" y="607695"/>
            <a:ext cx="7597616" cy="138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300"/>
              <a:buFont typeface="Merriweather"/>
              <a:buNone/>
            </a:pPr>
            <a:r>
              <a:rPr lang="en-US" sz="3600" dirty="0" err="1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전체</a:t>
            </a:r>
            <a:r>
              <a:rPr lang="en-US" sz="3600" dirty="0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프로세스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로드맵</a:t>
            </a:r>
            <a:endParaRPr sz="36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pic>
        <p:nvPicPr>
          <p:cNvPr id="200" name="Google Shape;200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9592" y="2319695"/>
            <a:ext cx="1104543" cy="132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0"/>
          <p:cNvSpPr/>
          <p:nvPr/>
        </p:nvSpPr>
        <p:spPr>
          <a:xfrm>
            <a:off x="7695486" y="2540556"/>
            <a:ext cx="2761536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Merriweather"/>
              <a:buNone/>
            </a:pPr>
            <a:r>
              <a:rPr lang="en-US" sz="215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데이터</a:t>
            </a:r>
            <a:r>
              <a:rPr lang="en-US" sz="215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15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수집</a:t>
            </a:r>
            <a:endParaRPr sz="215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7695486" y="2878142"/>
            <a:ext cx="6161723" cy="3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판매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이력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,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고객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정보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,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시장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확보</a:t>
            </a:r>
            <a:endParaRPr sz="18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pic>
        <p:nvPicPr>
          <p:cNvPr id="203" name="Google Shape;203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9592" y="3645218"/>
            <a:ext cx="1104543" cy="132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0"/>
          <p:cNvSpPr/>
          <p:nvPr/>
        </p:nvSpPr>
        <p:spPr>
          <a:xfrm>
            <a:off x="7695486" y="3866078"/>
            <a:ext cx="2761536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Merriweather"/>
              <a:buNone/>
            </a:pPr>
            <a:r>
              <a:rPr lang="en-US" sz="215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데이터 전처리</a:t>
            </a:r>
            <a:endParaRPr sz="215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7695486" y="4183070"/>
            <a:ext cx="6161723" cy="3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이상치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제거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및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결측값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처리</a:t>
            </a:r>
            <a:endParaRPr sz="18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pic>
        <p:nvPicPr>
          <p:cNvPr id="206" name="Google Shape;206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9592" y="4970740"/>
            <a:ext cx="1104543" cy="132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/>
          <p:nvPr/>
        </p:nvSpPr>
        <p:spPr>
          <a:xfrm>
            <a:off x="7695486" y="5167964"/>
            <a:ext cx="2761536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Merriweather"/>
              <a:buNone/>
            </a:pPr>
            <a:r>
              <a:rPr lang="en-US" sz="215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모델</a:t>
            </a:r>
            <a:r>
              <a:rPr lang="en-US" sz="215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15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학습</a:t>
            </a:r>
            <a:endParaRPr sz="215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7695486" y="5513007"/>
            <a:ext cx="6161723" cy="3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Prophet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알고리즘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적용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및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모델학습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및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최적화</a:t>
            </a:r>
            <a:endParaRPr sz="18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pic>
        <p:nvPicPr>
          <p:cNvPr id="209" name="Google Shape;209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592" y="6296263"/>
            <a:ext cx="1104543" cy="132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/>
          <p:nvPr/>
        </p:nvSpPr>
        <p:spPr>
          <a:xfrm>
            <a:off x="7695486" y="6517124"/>
            <a:ext cx="2761536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Merriweather"/>
              <a:buNone/>
            </a:pPr>
            <a:r>
              <a:rPr lang="en-US" sz="215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시스템</a:t>
            </a:r>
            <a:r>
              <a:rPr lang="en-US" sz="215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15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구현</a:t>
            </a:r>
            <a:endParaRPr sz="215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7695486" y="6862167"/>
            <a:ext cx="6161723" cy="3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실시간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모니터링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대시보드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개발</a:t>
            </a:r>
            <a:endParaRPr sz="18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pic>
        <p:nvPicPr>
          <p:cNvPr id="212" name="Google Shape;212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890540" y="7459582"/>
            <a:ext cx="16287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-1" y="1"/>
            <a:ext cx="14630401" cy="8229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Google Shape;219;p11"/>
          <p:cNvSpPr/>
          <p:nvPr/>
        </p:nvSpPr>
        <p:spPr>
          <a:xfrm>
            <a:off x="624720" y="284950"/>
            <a:ext cx="7118747" cy="75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63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750"/>
              <a:buFont typeface="Merriweather"/>
              <a:buNone/>
            </a:pP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프로젝트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마무리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및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기대효과</a:t>
            </a:r>
            <a:endParaRPr sz="36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848201" y="2582806"/>
            <a:ext cx="3541990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6250"/>
              <a:buFont typeface="Merriweather"/>
              <a:buNone/>
            </a:pPr>
            <a:r>
              <a:rPr lang="en-US" sz="6250" dirty="0">
                <a:solidFill>
                  <a:srgbClr val="E2E6E9"/>
                </a:solidFill>
                <a:latin typeface="Arial Black" panose="020B0A04020102020204" pitchFamily="34" charset="0"/>
                <a:ea typeface="Black Han Sans" pitchFamily="2" charset="-127"/>
                <a:cs typeface="Merriweather"/>
                <a:sym typeface="Merriweather"/>
              </a:rPr>
              <a:t>25%</a:t>
            </a:r>
            <a:endParaRPr sz="6250" dirty="0">
              <a:solidFill>
                <a:schemeClr val="dk1"/>
              </a:solidFill>
              <a:latin typeface="Arial Black" panose="020B0A04020102020204" pitchFamily="34" charset="0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1104543" y="3489263"/>
            <a:ext cx="3029188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3200" dirty="0" err="1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재고</a:t>
            </a:r>
            <a:r>
              <a:rPr lang="en-US" sz="3200" dirty="0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200" dirty="0" err="1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비용</a:t>
            </a:r>
            <a:r>
              <a:rPr lang="en-US" sz="3200" dirty="0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200" dirty="0" err="1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절감</a:t>
            </a:r>
            <a:endParaRPr sz="3200" dirty="0">
              <a:solidFill>
                <a:schemeClr val="dk1"/>
              </a:solidFill>
              <a:latin typeface="한컴 고딕" panose="02000500000000000000" pitchFamily="2" charset="-127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848201" y="4206104"/>
            <a:ext cx="3541990" cy="38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과잉</a:t>
            </a:r>
            <a:r>
              <a:rPr lang="en-US" sz="18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재고</a:t>
            </a:r>
            <a:r>
              <a:rPr lang="en-US" sz="18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감소</a:t>
            </a:r>
            <a:r>
              <a:rPr lang="en-US" sz="18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및 </a:t>
            </a: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저장</a:t>
            </a:r>
            <a:r>
              <a:rPr lang="en-US" sz="18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비용</a:t>
            </a:r>
            <a:r>
              <a:rPr lang="en-US" sz="18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최소화</a:t>
            </a:r>
            <a:endParaRPr sz="1800" spc="-1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4753689" y="2582806"/>
            <a:ext cx="3542109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6250"/>
              <a:buFont typeface="Merriweather"/>
              <a:buNone/>
            </a:pPr>
            <a:r>
              <a:rPr lang="en-US" sz="6250">
                <a:solidFill>
                  <a:srgbClr val="E2E6E9"/>
                </a:solidFill>
                <a:latin typeface="Arial Black" panose="020B0A04020102020204" pitchFamily="34" charset="0"/>
                <a:ea typeface="Black Han Sans" pitchFamily="2" charset="-127"/>
                <a:cs typeface="Merriweather"/>
                <a:sym typeface="Merriweather"/>
              </a:rPr>
              <a:t>15%</a:t>
            </a:r>
            <a:endParaRPr sz="6250">
              <a:solidFill>
                <a:schemeClr val="dk1"/>
              </a:solidFill>
              <a:latin typeface="Arial Black" panose="020B0A04020102020204" pitchFamily="34" charset="0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5010150" y="3489263"/>
            <a:ext cx="3029188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3200" dirty="0" err="1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주문</a:t>
            </a:r>
            <a:r>
              <a:rPr lang="en-US" sz="3200" dirty="0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200" dirty="0" err="1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취소율</a:t>
            </a:r>
            <a:r>
              <a:rPr lang="en-US" sz="3200" dirty="0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200" dirty="0" err="1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감소</a:t>
            </a:r>
            <a:endParaRPr sz="3200" dirty="0">
              <a:solidFill>
                <a:schemeClr val="dk1"/>
              </a:solidFill>
              <a:latin typeface="한컴 고딕" panose="02000500000000000000" pitchFamily="2" charset="-127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225" name="Google Shape;225;p11"/>
          <p:cNvSpPr/>
          <p:nvPr/>
        </p:nvSpPr>
        <p:spPr>
          <a:xfrm>
            <a:off x="4753689" y="4206104"/>
            <a:ext cx="3542109" cy="38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800" spc="-15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재고 부족으로 인한 고객 이탈 방지</a:t>
            </a:r>
            <a:endParaRPr sz="1800" spc="-15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2800945" y="4770036"/>
            <a:ext cx="3541990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6250"/>
              <a:buFont typeface="Merriweather"/>
              <a:buNone/>
            </a:pPr>
            <a:r>
              <a:rPr lang="en-US" sz="6250">
                <a:solidFill>
                  <a:srgbClr val="E2E6E9"/>
                </a:solidFill>
                <a:latin typeface="Arial Black" panose="020B0A04020102020204" pitchFamily="34" charset="0"/>
                <a:ea typeface="Black Han Sans" pitchFamily="2" charset="-127"/>
                <a:cs typeface="Merriweather"/>
                <a:sym typeface="Merriweather"/>
              </a:rPr>
              <a:t>30%</a:t>
            </a:r>
            <a:endParaRPr sz="6250">
              <a:solidFill>
                <a:schemeClr val="dk1"/>
              </a:solidFill>
              <a:latin typeface="Arial Black" panose="020B0A04020102020204" pitchFamily="34" charset="0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3057287" y="5676493"/>
            <a:ext cx="3029188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3200" dirty="0" err="1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운영</a:t>
            </a:r>
            <a:r>
              <a:rPr lang="en-US" sz="3200" dirty="0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200" dirty="0" err="1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효율성</a:t>
            </a:r>
            <a:r>
              <a:rPr lang="en-US" sz="3200" dirty="0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200" dirty="0" err="1">
                <a:solidFill>
                  <a:srgbClr val="E2E6E9"/>
                </a:solidFill>
                <a:latin typeface="한컴 고딕" panose="02000500000000000000" pitchFamily="2" charset="-127"/>
                <a:ea typeface="Black Han Sans" pitchFamily="2" charset="-127"/>
                <a:cs typeface="Merriweather"/>
                <a:sym typeface="Merriweather"/>
              </a:rPr>
              <a:t>향상</a:t>
            </a:r>
            <a:endParaRPr sz="3200" dirty="0">
              <a:solidFill>
                <a:schemeClr val="dk1"/>
              </a:solidFill>
              <a:latin typeface="한컴 고딕" panose="02000500000000000000" pitchFamily="2" charset="-127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2800945" y="6393334"/>
            <a:ext cx="3541990" cy="77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자동화된</a:t>
            </a:r>
            <a:r>
              <a:rPr lang="en-US" sz="18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발주</a:t>
            </a:r>
            <a:r>
              <a:rPr lang="en-US" sz="18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시스템으로</a:t>
            </a:r>
            <a:endParaRPr sz="1800" spc="-150" dirty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인력</a:t>
            </a:r>
            <a:r>
              <a:rPr lang="en-US" sz="18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비용</a:t>
            </a:r>
            <a:r>
              <a:rPr lang="en-US" sz="18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절감</a:t>
            </a:r>
            <a:endParaRPr sz="1800" spc="-1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239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5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9326" y="0"/>
            <a:ext cx="4981074" cy="8229600"/>
          </a:xfrm>
          <a:prstGeom prst="rect">
            <a:avLst/>
          </a:prstGeom>
          <a:blipFill dpi="0" rotWithShape="1">
            <a:blip r:embed="rId4">
              <a:alphaModFix amt="49000"/>
            </a:blip>
            <a:srcRect/>
            <a:stretch>
              <a:fillRect/>
            </a:stretch>
          </a:blipFill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-1" y="0"/>
            <a:ext cx="14630401" cy="83138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Google Shape;219;p11"/>
          <p:cNvSpPr/>
          <p:nvPr/>
        </p:nvSpPr>
        <p:spPr>
          <a:xfrm>
            <a:off x="0" y="3834266"/>
            <a:ext cx="14630400" cy="75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263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750"/>
              <a:buFont typeface="Merriweather"/>
              <a:buNone/>
            </a:pPr>
            <a:r>
              <a:rPr lang="ko-KR" altLang="en-US" sz="3600" spc="600" dirty="0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감사합니다</a:t>
            </a:r>
            <a:endParaRPr sz="3600" spc="6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5" name="Google Shape;55;p1"/>
          <p:cNvSpPr/>
          <p:nvPr/>
        </p:nvSpPr>
        <p:spPr>
          <a:xfrm>
            <a:off x="-1" y="7372550"/>
            <a:ext cx="14630402" cy="65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1" i="0" u="none" strike="noStrike" cap="none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MoonChic42</a:t>
            </a:r>
            <a:endParaRPr sz="2400" b="1" i="0" u="none" strike="noStrike" cap="none" spc="-1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-1" y="1"/>
            <a:ext cx="14630401" cy="8229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Google Shape;219;p11"/>
          <p:cNvSpPr/>
          <p:nvPr/>
        </p:nvSpPr>
        <p:spPr>
          <a:xfrm>
            <a:off x="867483" y="3736121"/>
            <a:ext cx="7118747" cy="75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25263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750"/>
              <a:buFont typeface="Merriweather"/>
              <a:buNone/>
            </a:pPr>
            <a:r>
              <a:rPr lang="en-US" sz="3600" b="1" dirty="0" smtClean="0">
                <a:solidFill>
                  <a:schemeClr val="bg1"/>
                </a:solidFill>
                <a:latin typeface="Calibri"/>
                <a:ea typeface="Black Han Sans" pitchFamily="2" charset="-127"/>
                <a:cs typeface="Calibri"/>
                <a:sym typeface="Calibri"/>
              </a:rPr>
              <a:t>I N D E X</a:t>
            </a:r>
            <a:endParaRPr sz="3600" b="1" dirty="0">
              <a:solidFill>
                <a:schemeClr val="bg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5" name="Google Shape;54;p1"/>
          <p:cNvSpPr/>
          <p:nvPr/>
        </p:nvSpPr>
        <p:spPr>
          <a:xfrm>
            <a:off x="2713271" y="4508719"/>
            <a:ext cx="5566930" cy="295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</a:pPr>
            <a:r>
              <a:rPr lang="en-US" altLang="ko-KR" sz="2400" b="1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1. </a:t>
            </a:r>
            <a:r>
              <a:rPr lang="ko-KR" altLang="en-US" sz="2400" b="1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프로젝트 소개</a:t>
            </a:r>
            <a:endParaRPr lang="en-US" altLang="ko-KR" sz="2400" b="1" dirty="0" smtClean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</a:pPr>
            <a:r>
              <a:rPr lang="en-US" sz="2400" b="1" i="0" u="none" strike="noStrike" cap="none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2. </a:t>
            </a:r>
            <a:r>
              <a:rPr lang="ko-KR" altLang="en-US" sz="2400" b="1" i="0" u="none" strike="noStrike" cap="none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문제 분석 및 목표 설정</a:t>
            </a:r>
            <a:endParaRPr lang="en-US" altLang="ko-KR" sz="2400" b="1" i="0" u="none" strike="noStrike" cap="none" dirty="0" smtClean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</a:pPr>
            <a:r>
              <a:rPr lang="en-US" sz="2400" b="1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3. </a:t>
            </a:r>
            <a:r>
              <a:rPr lang="ko-KR" altLang="en-US" sz="2400" b="1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주요 코드 </a:t>
            </a:r>
            <a:r>
              <a:rPr lang="en-US" altLang="ko-KR" sz="2400" b="1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– </a:t>
            </a:r>
            <a:r>
              <a:rPr lang="ko-KR" altLang="en-US" sz="2400" b="1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메인코드</a:t>
            </a:r>
            <a:endParaRPr lang="en-US" altLang="ko-KR" sz="2400" b="1" dirty="0" smtClean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</a:pPr>
            <a:r>
              <a:rPr lang="en-US" sz="2400" b="1" i="0" u="none" strike="noStrike" cap="none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4. </a:t>
            </a:r>
            <a:r>
              <a:rPr lang="ko-KR" altLang="en-US" sz="2400" b="1" i="0" u="none" strike="noStrike" cap="none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주요 코드 </a:t>
            </a:r>
            <a:r>
              <a:rPr lang="en-US" altLang="ko-KR" sz="2400" b="1" i="0" u="none" strike="noStrike" cap="none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– </a:t>
            </a:r>
            <a:r>
              <a:rPr lang="ko-KR" altLang="en-US" sz="2400" b="1" i="0" u="none" strike="noStrike" cap="none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시각화 코드</a:t>
            </a:r>
            <a:endParaRPr lang="en-US" altLang="ko-KR" sz="2400" b="1" i="0" u="none" strike="noStrike" cap="none" dirty="0" smtClean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</a:pPr>
            <a:r>
              <a:rPr lang="en-US" sz="2400" b="1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5. </a:t>
            </a:r>
            <a:r>
              <a:rPr lang="ko-KR" altLang="en-US" sz="2400" b="1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기대 효과</a:t>
            </a:r>
            <a:endParaRPr sz="2400" b="1" i="0" u="none" strike="noStrike" cap="none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6" name="Google Shape;86;p3"/>
          <p:cNvSpPr/>
          <p:nvPr/>
        </p:nvSpPr>
        <p:spPr>
          <a:xfrm>
            <a:off x="2713271" y="4114800"/>
            <a:ext cx="5986800" cy="15240"/>
          </a:xfrm>
          <a:prstGeom prst="roundRect">
            <a:avLst>
              <a:gd name="adj" fmla="val 68024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/>
          <p:cNvSpPr/>
          <p:nvPr/>
        </p:nvSpPr>
        <p:spPr>
          <a:xfrm>
            <a:off x="-1" y="1"/>
            <a:ext cx="14630401" cy="8229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Google Shape;62;p2"/>
          <p:cNvSpPr/>
          <p:nvPr/>
        </p:nvSpPr>
        <p:spPr>
          <a:xfrm>
            <a:off x="678741" y="420887"/>
            <a:ext cx="6170771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프로젝트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팀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소개</a:t>
            </a:r>
            <a:endParaRPr sz="36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pic>
        <p:nvPicPr>
          <p:cNvPr id="63" name="Google Shape;63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98" y="2595682"/>
            <a:ext cx="616982" cy="61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1727596" y="2711411"/>
            <a:ext cx="4901803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ko-KR" altLang="en-US" sz="2400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문시크</a:t>
            </a:r>
            <a:r>
              <a:rPr lang="en-US" altLang="ko-KR" sz="240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42 (</a:t>
            </a:r>
            <a:r>
              <a:rPr lang="en-US" sz="240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MoonChic42)</a:t>
            </a:r>
            <a:endParaRPr sz="24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pic>
        <p:nvPicPr>
          <p:cNvPr id="65" name="Google Shape;6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798" y="3922038"/>
            <a:ext cx="616982" cy="61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1727597" y="3922038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팀장</a:t>
            </a:r>
            <a:r>
              <a:rPr lang="en-US" sz="24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: </a:t>
            </a:r>
            <a:r>
              <a:rPr lang="en-US" sz="24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정태영</a:t>
            </a:r>
            <a:endParaRPr sz="24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727597" y="4412456"/>
            <a:ext cx="6552605" cy="3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기획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, </a:t>
            </a:r>
            <a:r>
              <a:rPr lang="ko-KR" altLang="en-US" sz="190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 수집</a:t>
            </a:r>
            <a:r>
              <a:rPr lang="en-US" altLang="ko-KR" sz="190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, </a:t>
            </a:r>
            <a:r>
              <a:rPr lang="ko-KR" altLang="en-US" sz="190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알고리즘 테스트</a:t>
            </a:r>
            <a:r>
              <a:rPr lang="en-US" altLang="ko-KR" sz="190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, </a:t>
            </a:r>
            <a:r>
              <a:rPr lang="ko-KR" altLang="en-US" sz="1900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서포트</a:t>
            </a:r>
            <a:endParaRPr sz="19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pic>
        <p:nvPicPr>
          <p:cNvPr id="68" name="Google Shape;68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3798" y="5364123"/>
            <a:ext cx="616982" cy="61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/>
          <p:nvPr/>
        </p:nvSpPr>
        <p:spPr>
          <a:xfrm>
            <a:off x="1727596" y="5364123"/>
            <a:ext cx="4743541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팀원</a:t>
            </a:r>
            <a:r>
              <a:rPr lang="en-US" sz="24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: </a:t>
            </a:r>
            <a:r>
              <a:rPr lang="en-US" sz="24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문성준,김병지,조지형,조준행</a:t>
            </a:r>
            <a:endParaRPr sz="24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7597" y="5897642"/>
            <a:ext cx="6552605" cy="3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수집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,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전처리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,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알고리즘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구현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,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알고리즘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테스트</a:t>
            </a:r>
            <a:endParaRPr sz="19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635198" y="441627"/>
            <a:ext cx="6170771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ko-KR" altLang="en-US" sz="3600" dirty="0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문제 인식 및 목표 설정</a:t>
            </a:r>
            <a:endParaRPr sz="36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pic>
        <p:nvPicPr>
          <p:cNvPr id="77" name="Google Shape;77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0022" y="2177142"/>
            <a:ext cx="1492669" cy="97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5467" y="2521772"/>
            <a:ext cx="510734" cy="6384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>
            <a:off x="5256260" y="2495305"/>
            <a:ext cx="2089785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목표</a:t>
            </a:r>
            <a:r>
              <a:rPr lang="en-US" sz="24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달성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7520875" y="2446191"/>
            <a:ext cx="4943247" cy="3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재고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비용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20%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절감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&amp;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시각화</a:t>
            </a:r>
            <a:endParaRPr sz="1900" b="1" spc="-1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pic>
        <p:nvPicPr>
          <p:cNvPr id="82" name="Google Shape;82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0484" y="3437506"/>
            <a:ext cx="3351746" cy="11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88619" y="3621887"/>
            <a:ext cx="684668" cy="8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6280071" y="3862768"/>
            <a:ext cx="2084222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맞춤형</a:t>
            </a:r>
            <a:r>
              <a:rPr lang="en-US" sz="24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솔루션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8764692" y="3839457"/>
            <a:ext cx="4330822" cy="3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lang="en-US" sz="20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Prophet </a:t>
            </a:r>
            <a:r>
              <a:rPr lang="en-US" sz="20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모델</a:t>
            </a:r>
            <a:r>
              <a:rPr lang="en-US" sz="20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기반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재고데이터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활용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수요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예측</a:t>
            </a:r>
            <a:endParaRPr sz="1900" b="1" spc="-1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6211214" y="4755822"/>
            <a:ext cx="742485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945" y="4921144"/>
            <a:ext cx="5384126" cy="11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618" y="5136361"/>
            <a:ext cx="684670" cy="85589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/>
          <p:nvPr/>
        </p:nvSpPr>
        <p:spPr>
          <a:xfrm>
            <a:off x="7452278" y="5227960"/>
            <a:ext cx="2072614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문제</a:t>
            </a:r>
            <a:r>
              <a:rPr lang="en-US" sz="24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인식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9652346" y="4958608"/>
            <a:ext cx="4150757" cy="116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130개의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제품으로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인하여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재고관리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및 </a:t>
            </a:r>
            <a:endParaRPr sz="1900" b="1" spc="-150" dirty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불규칙한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입고</a:t>
            </a:r>
            <a:r>
              <a:rPr lang="en-US" sz="1900" b="1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관리에</a:t>
            </a:r>
            <a:r>
              <a:rPr lang="en-US" sz="1900" b="1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어려움이</a:t>
            </a:r>
            <a:r>
              <a:rPr lang="en-US" sz="1900" b="1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b="1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있음</a:t>
            </a:r>
            <a:endParaRPr sz="1900" b="1" spc="-1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pic>
        <p:nvPicPr>
          <p:cNvPr id="91" name="Google Shape;91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90540" y="7459582"/>
            <a:ext cx="162877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6;p3"/>
          <p:cNvSpPr/>
          <p:nvPr/>
        </p:nvSpPr>
        <p:spPr>
          <a:xfrm>
            <a:off x="5215532" y="3222630"/>
            <a:ext cx="8460000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4358" y="3005975"/>
            <a:ext cx="7741682" cy="774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4359" y="2978740"/>
            <a:ext cx="7741682" cy="774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44359" y="2978740"/>
            <a:ext cx="7741682" cy="774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44359" y="2951505"/>
            <a:ext cx="7741682" cy="774168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/>
          <p:nvPr/>
        </p:nvSpPr>
        <p:spPr>
          <a:xfrm>
            <a:off x="5561863" y="5763052"/>
            <a:ext cx="3506673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3200" spc="-15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통합</a:t>
            </a:r>
            <a:r>
              <a:rPr lang="en-US" sz="3200" spc="-15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200" spc="-15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데이터</a:t>
            </a:r>
            <a:r>
              <a:rPr lang="en-US" sz="3200" spc="-15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200" spc="-15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분석</a:t>
            </a:r>
            <a:endParaRPr sz="3200" spc="-15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pic>
        <p:nvPicPr>
          <p:cNvPr id="177" name="Google Shape;177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24720" y="5478099"/>
            <a:ext cx="416481" cy="52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95868" y="3906951"/>
            <a:ext cx="416481" cy="52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17932" y="3906951"/>
            <a:ext cx="416481" cy="52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89081" y="5478099"/>
            <a:ext cx="416481" cy="52066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/>
          <p:nvPr/>
        </p:nvSpPr>
        <p:spPr>
          <a:xfrm>
            <a:off x="297774" y="4691993"/>
            <a:ext cx="2947987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8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수요</a:t>
            </a:r>
            <a:r>
              <a:rPr lang="en-US" sz="28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8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예측</a:t>
            </a:r>
            <a:endParaRPr sz="28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340167" y="5254674"/>
            <a:ext cx="2947987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제품별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,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고객별</a:t>
            </a:r>
            <a:endParaRPr sz="1900" dirty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수요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패턴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분석</a:t>
            </a:r>
            <a:endParaRPr sz="19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3981091" y="1778575"/>
            <a:ext cx="2948107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8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리드타임</a:t>
            </a:r>
            <a:r>
              <a:rPr lang="en-US" sz="28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8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분석</a:t>
            </a:r>
            <a:endParaRPr sz="28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3981091" y="2246268"/>
            <a:ext cx="2948107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공급업체별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배송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시간</a:t>
            </a:r>
            <a:endParaRPr sz="1900" dirty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수집</a:t>
            </a:r>
            <a:endParaRPr sz="19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7760494" y="1783218"/>
            <a:ext cx="2445068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8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재고</a:t>
            </a:r>
            <a:r>
              <a:rPr lang="en-US" sz="28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8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최적화</a:t>
            </a:r>
            <a:endParaRPr sz="28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7846002" y="2341276"/>
            <a:ext cx="2445068" cy="3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안전재고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수준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자동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계산</a:t>
            </a:r>
            <a:endParaRPr sz="19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11186040" y="4622925"/>
            <a:ext cx="2948107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8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VIP </a:t>
            </a:r>
            <a:r>
              <a:rPr lang="en-US" sz="28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고객</a:t>
            </a:r>
            <a:r>
              <a:rPr lang="en-US" sz="28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8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관리</a:t>
            </a:r>
            <a:endParaRPr sz="28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11186040" y="5193115"/>
            <a:ext cx="3174210" cy="81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최대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구매자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및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최대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매출제품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 </a:t>
            </a:r>
            <a:endParaRPr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TOP 10 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리스트</a:t>
            </a:r>
            <a:r>
              <a:rPr lang="en-US" sz="190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관리</a:t>
            </a:r>
            <a:endParaRPr sz="19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20" name="Google Shape;148;p8"/>
          <p:cNvSpPr/>
          <p:nvPr/>
        </p:nvSpPr>
        <p:spPr>
          <a:xfrm>
            <a:off x="567452" y="304339"/>
            <a:ext cx="6572131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450"/>
              <a:buFont typeface="Merriweather"/>
              <a:buNone/>
            </a:pPr>
            <a:r>
              <a:rPr lang="ko-KR" altLang="en-US" sz="3600" dirty="0" err="1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메인코드</a:t>
            </a:r>
            <a:r>
              <a:rPr lang="ko-KR" altLang="en-US" sz="3600" dirty="0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알고리즘 기획</a:t>
            </a:r>
            <a:endParaRPr sz="36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직사각형 24"/>
          <p:cNvSpPr/>
          <p:nvPr/>
        </p:nvSpPr>
        <p:spPr>
          <a:xfrm>
            <a:off x="-1" y="1"/>
            <a:ext cx="14630401" cy="8229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Google Shape;149;p8"/>
          <p:cNvSpPr/>
          <p:nvPr/>
        </p:nvSpPr>
        <p:spPr>
          <a:xfrm>
            <a:off x="2486087" y="2152466"/>
            <a:ext cx="30480" cy="5040000"/>
          </a:xfrm>
          <a:prstGeom prst="roundRect">
            <a:avLst>
              <a:gd name="adj" fmla="val 313425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1948085" y="1736006"/>
            <a:ext cx="1003719" cy="100371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6975" y="1845022"/>
            <a:ext cx="669068" cy="83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/>
          <p:nvPr/>
        </p:nvSpPr>
        <p:spPr>
          <a:xfrm>
            <a:off x="3862507" y="1861060"/>
            <a:ext cx="284309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현재</a:t>
            </a:r>
            <a:r>
              <a:rPr lang="en-US" sz="22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2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데이터</a:t>
            </a:r>
            <a:r>
              <a:rPr lang="en-US" sz="22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2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분석</a:t>
            </a:r>
            <a:endParaRPr sz="22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3862507" y="2175207"/>
            <a:ext cx="6158746" cy="36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현재까지의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판매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패턴과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트렌드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파악</a:t>
            </a:r>
            <a:endParaRPr sz="17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1970592" y="3241584"/>
            <a:ext cx="1003719" cy="100371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6975" y="3345595"/>
            <a:ext cx="669068" cy="83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/>
          <p:nvPr/>
        </p:nvSpPr>
        <p:spPr>
          <a:xfrm>
            <a:off x="3862507" y="3357735"/>
            <a:ext cx="284309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단기</a:t>
            </a:r>
            <a:r>
              <a:rPr lang="en-US" sz="22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2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예측</a:t>
            </a:r>
            <a:r>
              <a:rPr lang="en-US" sz="22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(1-3개월)</a:t>
            </a:r>
            <a:endParaRPr sz="22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3862507" y="3639913"/>
            <a:ext cx="6158746" cy="36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95%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신뢰구간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내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정확도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확보</a:t>
            </a:r>
            <a:endParaRPr sz="17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1959650" y="4787029"/>
            <a:ext cx="1003719" cy="100371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7917" y="4873746"/>
            <a:ext cx="669068" cy="83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3862507" y="4926918"/>
            <a:ext cx="284309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중기</a:t>
            </a:r>
            <a:r>
              <a:rPr lang="en-US" sz="22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2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예측</a:t>
            </a:r>
            <a:r>
              <a:rPr lang="en-US" sz="22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(4-6개월)</a:t>
            </a:r>
            <a:endParaRPr sz="22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3862507" y="6733957"/>
            <a:ext cx="6158746" cy="36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계절성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요인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고려한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변동성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예측</a:t>
            </a:r>
            <a:endParaRPr sz="17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1981535" y="6286965"/>
            <a:ext cx="1003719" cy="100371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37917" y="6351997"/>
            <a:ext cx="669068" cy="83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3862507" y="6414733"/>
            <a:ext cx="284309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장기</a:t>
            </a:r>
            <a:r>
              <a:rPr lang="en-US" sz="22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2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예측</a:t>
            </a:r>
            <a:r>
              <a:rPr lang="en-US" sz="220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(12개월</a:t>
            </a:r>
            <a:r>
              <a:rPr lang="en-US" sz="22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+)</a:t>
            </a:r>
            <a:endParaRPr sz="22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3862507" y="5246568"/>
            <a:ext cx="6158746" cy="36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시장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변화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요인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반영한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시나리오</a:t>
            </a:r>
            <a:r>
              <a:rPr lang="en-US" sz="17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분석</a:t>
            </a:r>
            <a:endParaRPr sz="17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26" name="Google Shape;148;p8"/>
          <p:cNvSpPr/>
          <p:nvPr/>
        </p:nvSpPr>
        <p:spPr>
          <a:xfrm>
            <a:off x="567452" y="304339"/>
            <a:ext cx="6572131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450"/>
              <a:buFont typeface="Merriweather"/>
              <a:buNone/>
            </a:pPr>
            <a:r>
              <a:rPr lang="ko-KR" altLang="en-US" sz="3600" dirty="0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예측 시각화 코드 알고리즘 기획</a:t>
            </a:r>
            <a:endParaRPr sz="36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-1" y="1"/>
            <a:ext cx="14630401" cy="8229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03;p4"/>
          <p:cNvSpPr/>
          <p:nvPr/>
        </p:nvSpPr>
        <p:spPr>
          <a:xfrm>
            <a:off x="487631" y="5312079"/>
            <a:ext cx="3698964" cy="2079322"/>
          </a:xfrm>
          <a:prstGeom prst="roundRect">
            <a:avLst>
              <a:gd name="adj" fmla="val 1782"/>
            </a:avLst>
          </a:prstGeom>
          <a:solidFill>
            <a:srgbClr val="003180">
              <a:alpha val="25000"/>
            </a:srgbClr>
          </a:solidFill>
          <a:ln w="152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3;p4"/>
          <p:cNvSpPr/>
          <p:nvPr/>
        </p:nvSpPr>
        <p:spPr>
          <a:xfrm>
            <a:off x="487631" y="2236368"/>
            <a:ext cx="3698964" cy="2261099"/>
          </a:xfrm>
          <a:prstGeom prst="roundRect">
            <a:avLst>
              <a:gd name="adj" fmla="val 1782"/>
            </a:avLst>
          </a:prstGeom>
          <a:solidFill>
            <a:srgbClr val="003180">
              <a:alpha val="25000"/>
            </a:srgbClr>
          </a:solidFill>
          <a:ln w="152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549592" y="355573"/>
            <a:ext cx="6765608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주요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코드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소개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-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메인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코드</a:t>
            </a:r>
            <a:endParaRPr sz="36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549592" y="1650031"/>
            <a:ext cx="3060740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Prophet </a:t>
            </a: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모델</a:t>
            </a:r>
            <a:r>
              <a:rPr lang="en-US" sz="24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400" dirty="0" err="1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구현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659678" y="2375416"/>
            <a:ext cx="3060740" cy="212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Facebook(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메타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)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에서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개발한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시계열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예측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알고리즘으로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추세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(Trend),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계절성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(Seasonality),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이벤트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효과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(Holiday Effects)를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자동으로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모델링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하며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,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자동화된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전처리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기능을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제공</a:t>
            </a:r>
            <a:endParaRPr sz="1600" spc="-1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1125855" y="4102656"/>
            <a:ext cx="3060740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4869952" y="2236368"/>
            <a:ext cx="8763856" cy="5155032"/>
          </a:xfrm>
          <a:prstGeom prst="roundRect">
            <a:avLst>
              <a:gd name="adj" fmla="val 1782"/>
            </a:avLst>
          </a:prstGeom>
          <a:solidFill>
            <a:srgbClr val="003180">
              <a:alpha val="25000"/>
            </a:srgbClr>
          </a:solidFill>
          <a:ln w="152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10174879" y="2444086"/>
            <a:ext cx="3262852" cy="453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Prophet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모델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학습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product_df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["product"] == product]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model = Prophet()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model.fit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product_df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future 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model.make_future_dataframe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(periods=30)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forecast 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model.predict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(future)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forecast_results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[product] = forecast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spc="-150" dirty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time.sleep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(0.1)  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진행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속도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조절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완료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후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개행하여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최종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메시지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출력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print("\n✅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모든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제품의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예측이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완료되었습니다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! ")</a:t>
            </a:r>
            <a:endParaRPr sz="1200" spc="-150" dirty="0">
              <a:solidFill>
                <a:schemeClr val="dk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5077310" y="2491765"/>
            <a:ext cx="4901493" cy="482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if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target_product.strip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().lower() == "all":  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product_list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["product"].unique()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print("\n✅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전체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제품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데이터를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사용하여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예측을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진행합니다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.", end="")  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초기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메시지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출력</a:t>
            </a:r>
            <a:endParaRPr sz="1200" spc="-150" dirty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spc="-150" dirty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else: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product_list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= [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target_product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]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total_products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len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product_list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  #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전체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제품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개수</a:t>
            </a:r>
            <a:endParaRPr sz="1200" spc="-150" dirty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spc="-150" dirty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for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idx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, product in enumerate(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product_list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, start=1):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progress = (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idx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/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total_products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 * 100  #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진행률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계산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bike_icon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= next(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bike_frames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  #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자전거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모션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업데이트</a:t>
            </a:r>
            <a:endParaRPr sz="1200" spc="-150" dirty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spc="-150" dirty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# '\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r'를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사용해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한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줄에서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업데이트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print(f"\r✅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전체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제품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데이터를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사용하여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예측을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진행합니다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. ({progress:.1f}%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완료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 {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bike_icon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}", end="")</a:t>
            </a:r>
            <a:endParaRPr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  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sys.stdout.flush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()  #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즉시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출력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반영</a:t>
            </a:r>
            <a:endParaRPr sz="1200" spc="-150" dirty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628479" y="4712011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예측</a:t>
            </a:r>
            <a:r>
              <a:rPr lang="en-US" sz="24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알고리즘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710966" y="5442866"/>
            <a:ext cx="2747505" cy="127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과거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6년간의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판매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학습</a:t>
            </a:r>
            <a:endParaRPr lang="en-US" sz="1600" spc="-150" dirty="0" smtClean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12</a:t>
            </a:r>
            <a:r>
              <a:rPr lang="ko-KR" altLang="en-US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개월 수요 예측 기능 구현</a:t>
            </a:r>
            <a:endParaRPr lang="en-US" altLang="ko-KR" sz="1600" spc="-150" dirty="0" smtClean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ko-KR" altLang="en-US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발주 후 리드 타임 </a:t>
            </a:r>
            <a:r>
              <a:rPr lang="en-US" altLang="ko-KR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7</a:t>
            </a:r>
            <a:r>
              <a:rPr lang="ko-KR" altLang="en-US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일 계산</a:t>
            </a:r>
            <a:endParaRPr sz="1600" spc="-15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5" name="Google Shape;81;p3"/>
          <p:cNvSpPr/>
          <p:nvPr/>
        </p:nvSpPr>
        <p:spPr>
          <a:xfrm rot="5400000">
            <a:off x="8081309" y="4806264"/>
            <a:ext cx="3600000" cy="15240"/>
          </a:xfrm>
          <a:prstGeom prst="roundRect">
            <a:avLst>
              <a:gd name="adj" fmla="val 680244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0;p4"/>
          <p:cNvSpPr/>
          <p:nvPr/>
        </p:nvSpPr>
        <p:spPr>
          <a:xfrm>
            <a:off x="4917934" y="1650031"/>
            <a:ext cx="3060740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ko-KR" alt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알고리즘 </a:t>
            </a:r>
            <a:r>
              <a:rPr lang="en-US" sz="2400" dirty="0" err="1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모델</a:t>
            </a:r>
            <a:r>
              <a:rPr 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ko-KR" alt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코드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5201" y="7556957"/>
            <a:ext cx="218590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294096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0" y="-24943"/>
            <a:ext cx="14630401" cy="8229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Google Shape;116;p6"/>
          <p:cNvSpPr/>
          <p:nvPr/>
        </p:nvSpPr>
        <p:spPr>
          <a:xfrm>
            <a:off x="823436" y="496405"/>
            <a:ext cx="5882045" cy="73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600"/>
              <a:buFont typeface="Merriweather"/>
              <a:buNone/>
            </a:pP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주요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코드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소개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-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시각화</a:t>
            </a:r>
            <a:endParaRPr sz="36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823436" y="4762307"/>
            <a:ext cx="2981206" cy="235268"/>
          </a:xfrm>
          <a:prstGeom prst="roundRect">
            <a:avLst>
              <a:gd name="adj" fmla="val 42003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883800" y="5176763"/>
            <a:ext cx="2940963" cy="36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erriweather"/>
              <a:buNone/>
            </a:pPr>
            <a:r>
              <a:rPr lang="en-US" sz="23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데이터</a:t>
            </a:r>
            <a:r>
              <a:rPr lang="en-US" sz="23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3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로드</a:t>
            </a:r>
            <a:r>
              <a:rPr lang="en-US" sz="23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및 </a:t>
            </a:r>
            <a:r>
              <a:rPr lang="en-US" sz="23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전처리</a:t>
            </a:r>
            <a:endParaRPr sz="23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823436" y="5779348"/>
            <a:ext cx="2981206" cy="75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Pandas를</a:t>
            </a:r>
            <a:r>
              <a:rPr lang="en-US" sz="185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활용한</a:t>
            </a:r>
            <a:r>
              <a:rPr lang="en-US" sz="185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</a:t>
            </a:r>
            <a:endParaRPr sz="1850" b="1" dirty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정제</a:t>
            </a:r>
            <a:r>
              <a:rPr lang="en-US" sz="185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및 </a:t>
            </a: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구조화</a:t>
            </a:r>
            <a:endParaRPr sz="185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4157543" y="4409406"/>
            <a:ext cx="2981206" cy="235268"/>
          </a:xfrm>
          <a:prstGeom prst="roundRect">
            <a:avLst>
              <a:gd name="adj" fmla="val 42003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7511772" y="4490855"/>
            <a:ext cx="2940963" cy="36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erriweather"/>
              <a:buNone/>
            </a:pPr>
            <a:r>
              <a:rPr lang="en-US" sz="23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기본</a:t>
            </a:r>
            <a:r>
              <a:rPr lang="en-US" sz="23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3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시각화</a:t>
            </a:r>
            <a:r>
              <a:rPr lang="en-US" sz="23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3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구현</a:t>
            </a:r>
            <a:endParaRPr sz="23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7531893" y="5026635"/>
            <a:ext cx="2981206" cy="75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Matplotlib</a:t>
            </a:r>
            <a:r>
              <a:rPr lang="en-US" sz="185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, Tabulate </a:t>
            </a:r>
            <a:r>
              <a:rPr lang="en-US" sz="1850" b="1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으로</a:t>
            </a:r>
            <a:endParaRPr lang="en-US" sz="1850" b="1" dirty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1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기초</a:t>
            </a:r>
            <a:r>
              <a:rPr lang="en-US" sz="1850" b="1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트렌드</a:t>
            </a:r>
            <a:r>
              <a:rPr lang="en-US" sz="185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그래프</a:t>
            </a:r>
            <a:r>
              <a:rPr lang="en-US" sz="185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생성</a:t>
            </a:r>
            <a:endParaRPr sz="185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7491651" y="4056505"/>
            <a:ext cx="2981206" cy="235268"/>
          </a:xfrm>
          <a:prstGeom prst="roundRect">
            <a:avLst>
              <a:gd name="adj" fmla="val 42003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4187725" y="4809278"/>
            <a:ext cx="2940963" cy="36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</a:pPr>
            <a:r>
              <a:rPr lang="en-US" sz="2300" dirty="0" err="1">
                <a:solidFill>
                  <a:schemeClr val="lt1"/>
                </a:solidFill>
                <a:latin typeface="Calibri"/>
                <a:ea typeface="Black Han Sans" pitchFamily="2" charset="-127"/>
                <a:cs typeface="Calibri"/>
                <a:sym typeface="Calibri"/>
              </a:rPr>
              <a:t>알고리즘</a:t>
            </a:r>
            <a:r>
              <a:rPr lang="en-US" sz="2300" dirty="0">
                <a:solidFill>
                  <a:schemeClr val="lt1"/>
                </a:solidFill>
                <a:latin typeface="Calibri"/>
                <a:ea typeface="Black Han Sans" pitchFamily="2" charset="-127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lt1"/>
                </a:solidFill>
                <a:latin typeface="Calibri"/>
                <a:ea typeface="Black Han Sans" pitchFamily="2" charset="-127"/>
                <a:cs typeface="Calibri"/>
                <a:sym typeface="Calibri"/>
              </a:rPr>
              <a:t>구현</a:t>
            </a:r>
            <a:endParaRPr sz="2300" dirty="0">
              <a:solidFill>
                <a:schemeClr val="lt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4157543" y="5280773"/>
            <a:ext cx="2981206" cy="75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erriweather"/>
              <a:buNone/>
            </a:pP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Prophet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모델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기반</a:t>
            </a:r>
            <a:endParaRPr sz="1800" b="1" dirty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erriweather"/>
              <a:buNone/>
            </a:pP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2011~2016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데이터셋</a:t>
            </a:r>
            <a:r>
              <a:rPr lang="en-US" sz="180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학습</a:t>
            </a:r>
            <a:endParaRPr sz="185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10825758" y="3703604"/>
            <a:ext cx="2981206" cy="235268"/>
          </a:xfrm>
          <a:prstGeom prst="roundRect">
            <a:avLst>
              <a:gd name="adj" fmla="val 42003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"/>
          <p:cNvSpPr/>
          <p:nvPr/>
        </p:nvSpPr>
        <p:spPr>
          <a:xfrm>
            <a:off x="10825758" y="4138911"/>
            <a:ext cx="2940963" cy="36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erriweather"/>
              <a:buNone/>
            </a:pPr>
            <a:r>
              <a:rPr lang="en-US" sz="23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성능</a:t>
            </a:r>
            <a:r>
              <a:rPr lang="en-US" sz="23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3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최적화</a:t>
            </a:r>
            <a:endParaRPr sz="23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10825758" y="4778638"/>
            <a:ext cx="2981206" cy="75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대용량</a:t>
            </a:r>
            <a:r>
              <a:rPr lang="en-US" sz="185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데이터</a:t>
            </a:r>
            <a:r>
              <a:rPr lang="en-US" sz="185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처리를</a:t>
            </a:r>
            <a:r>
              <a:rPr lang="en-US" sz="1850" b="1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50" b="1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위한</a:t>
            </a:r>
            <a:endParaRPr lang="en-US" sz="1850" b="1" dirty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1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렌더링</a:t>
            </a:r>
            <a:r>
              <a:rPr lang="en-US" sz="1850" b="1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850" b="1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최적화</a:t>
            </a:r>
            <a:endParaRPr sz="185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03;p4"/>
          <p:cNvSpPr/>
          <p:nvPr/>
        </p:nvSpPr>
        <p:spPr>
          <a:xfrm>
            <a:off x="487631" y="5312079"/>
            <a:ext cx="3698964" cy="2079322"/>
          </a:xfrm>
          <a:prstGeom prst="roundRect">
            <a:avLst>
              <a:gd name="adj" fmla="val 1782"/>
            </a:avLst>
          </a:prstGeom>
          <a:solidFill>
            <a:srgbClr val="003180">
              <a:alpha val="25000"/>
            </a:srgbClr>
          </a:solidFill>
          <a:ln w="152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3;p4"/>
          <p:cNvSpPr/>
          <p:nvPr/>
        </p:nvSpPr>
        <p:spPr>
          <a:xfrm>
            <a:off x="487631" y="2236368"/>
            <a:ext cx="3698964" cy="2261099"/>
          </a:xfrm>
          <a:prstGeom prst="roundRect">
            <a:avLst>
              <a:gd name="adj" fmla="val 1782"/>
            </a:avLst>
          </a:prstGeom>
          <a:solidFill>
            <a:srgbClr val="003180">
              <a:alpha val="25000"/>
            </a:srgbClr>
          </a:solidFill>
          <a:ln w="152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549592" y="355573"/>
            <a:ext cx="6765608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주요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코드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소개</a:t>
            </a:r>
            <a:r>
              <a:rPr lang="en-US" sz="3600" dirty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3600" dirty="0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– </a:t>
            </a:r>
            <a:r>
              <a:rPr lang="ko-KR" altLang="en-US" sz="3600" dirty="0" smtClean="0">
                <a:solidFill>
                  <a:srgbClr val="F5F0F0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시각화 예측 그래프</a:t>
            </a:r>
            <a:endParaRPr sz="36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549592" y="1650031"/>
            <a:ext cx="3060740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dirty="0" err="1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Metplotlib</a:t>
            </a:r>
            <a:r>
              <a:rPr 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ko-KR" alt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시각화 구현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659677" y="2375416"/>
            <a:ext cx="3411579" cy="212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Facebook(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메타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)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에서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개발한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시계열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예측</a:t>
            </a:r>
            <a:r>
              <a:rPr lang="en-US" sz="1600" spc="-150" dirty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en-US" sz="1600" spc="-150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알고리즘</a:t>
            </a:r>
            <a:r>
              <a:rPr lang="ko-KR" altLang="en-US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과 </a:t>
            </a:r>
            <a:r>
              <a:rPr lang="en-US" altLang="ko-KR" sz="1600" spc="-150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metplotlib</a:t>
            </a:r>
            <a:r>
              <a:rPr lang="en-US" altLang="ko-KR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</a:t>
            </a:r>
            <a:r>
              <a:rPr lang="ko-KR" altLang="en-US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모듈을 활용하여</a:t>
            </a:r>
            <a:endParaRPr lang="en-US" altLang="ko-KR" sz="1600" spc="-150" dirty="0" smtClean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ko-KR" altLang="en-US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온라인 채널 및 </a:t>
            </a:r>
            <a:r>
              <a:rPr lang="ko-KR" altLang="en-US" sz="1600" spc="-150" dirty="0" err="1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시계열</a:t>
            </a:r>
            <a:r>
              <a:rPr lang="ko-KR" altLang="en-US" sz="1600" spc="-150" dirty="0" smtClean="0">
                <a:solidFill>
                  <a:srgbClr val="E2E6E9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예측 그래프를 제작</a:t>
            </a:r>
            <a:endParaRPr lang="en-US" altLang="ko-KR" sz="1600" spc="-150" dirty="0" smtClean="0">
              <a:solidFill>
                <a:srgbClr val="E2E6E9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1125855" y="4102656"/>
            <a:ext cx="3060740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4869952" y="2236368"/>
            <a:ext cx="8763856" cy="5155032"/>
          </a:xfrm>
          <a:prstGeom prst="roundRect">
            <a:avLst>
              <a:gd name="adj" fmla="val 1782"/>
            </a:avLst>
          </a:prstGeom>
          <a:solidFill>
            <a:srgbClr val="003180">
              <a:alpha val="25000"/>
            </a:srgbClr>
          </a:solidFill>
          <a:ln w="152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5053632" y="2375416"/>
            <a:ext cx="4901493" cy="482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import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pandas as </a:t>
            </a: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pd</a:t>
            </a:r>
            <a:endParaRPr lang="en-US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import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matplotlib.pyplot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as </a:t>
            </a: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plt</a:t>
            </a:r>
            <a:endParaRPr lang="en-US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from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prophet import Prophet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endParaRPr lang="en-US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CSV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파일 </a:t>
            </a:r>
            <a:r>
              <a:rPr lang="ko-KR" alt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로드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file_path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"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sales_data.csv“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pd.read_csv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file_path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endParaRPr lang="en-US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날짜 </a:t>
            </a:r>
            <a:r>
              <a:rPr lang="ko-KR" alt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변환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['Date'] 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pd.to_datetime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['Date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'])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특정 제품 </a:t>
            </a:r>
            <a:r>
              <a:rPr lang="ko-KR" alt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입력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product_name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input("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예측할 제품명을 입력하세요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: </a:t>
            </a:r>
            <a:r>
              <a:rPr lang="en-US" altLang="ko-KR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")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altLang="ko-KR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특정 제품만 </a:t>
            </a:r>
            <a:r>
              <a:rPr lang="ko-KR" alt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필터링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df_product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['Product'] ==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product_name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]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Prophet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이 요구하는 </a:t>
            </a:r>
            <a:r>
              <a:rPr lang="ko-KR" alt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컬럼명으로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ko-KR" alt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변경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df_product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df_product.rename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(columns={'Date': 'ds', 'Revenue': 'y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'})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df_product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df_product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[['ds', 'y']].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groupby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('ds').sum().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reset_index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()</a:t>
            </a:r>
          </a:p>
        </p:txBody>
      </p:sp>
      <p:sp>
        <p:nvSpPr>
          <p:cNvPr id="107" name="Google Shape;107;p4"/>
          <p:cNvSpPr/>
          <p:nvPr/>
        </p:nvSpPr>
        <p:spPr>
          <a:xfrm>
            <a:off x="628479" y="4712011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예측</a:t>
            </a:r>
            <a:r>
              <a:rPr lang="en-US" sz="2400" dirty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en-US" sz="2400" dirty="0" err="1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알고리즘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690460" y="5386678"/>
            <a:ext cx="3475629" cy="129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ko-KR" altLang="en-US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과거 데이터 </a:t>
            </a:r>
            <a:r>
              <a:rPr lang="ko-KR" altLang="en-US" sz="1600" spc="-150" dirty="0" err="1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데이타임</a:t>
            </a:r>
            <a:r>
              <a:rPr lang="ko-KR" altLang="en-US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 형식</a:t>
            </a:r>
            <a:endParaRPr lang="en-US" altLang="ko-KR" sz="1600" spc="-150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altLang="ko-KR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1</a:t>
            </a:r>
            <a:r>
              <a:rPr lang="ko-KR" altLang="en-US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개월 단위 기준 </a:t>
            </a:r>
            <a:r>
              <a:rPr lang="en-US" altLang="ko-KR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12</a:t>
            </a:r>
            <a:r>
              <a:rPr lang="ko-KR" altLang="en-US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Merriweather"/>
                <a:sym typeface="Merriweather"/>
              </a:rPr>
              <a:t>개월 동안 데이터 예측</a:t>
            </a:r>
            <a:endParaRPr lang="en-US" altLang="ko-KR" sz="1600" spc="-150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1600" spc="-150" dirty="0" err="1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Metplot</a:t>
            </a:r>
            <a:r>
              <a:rPr lang="ko-KR" altLang="en-US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를</a:t>
            </a:r>
            <a:r>
              <a:rPr lang="en-US" altLang="ko-KR" sz="1600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</a:t>
            </a:r>
            <a:r>
              <a:rPr lang="ko-KR" altLang="en-US" sz="16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활용하여  그래프 시각화</a:t>
            </a:r>
            <a:endParaRPr sz="16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16" name="Google Shape;100;p4"/>
          <p:cNvSpPr/>
          <p:nvPr/>
        </p:nvSpPr>
        <p:spPr>
          <a:xfrm>
            <a:off x="4917934" y="1650031"/>
            <a:ext cx="3060740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ko-KR" alt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알고리즘 </a:t>
            </a:r>
            <a:r>
              <a:rPr lang="en-US" sz="2400" dirty="0" err="1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모델</a:t>
            </a:r>
            <a:r>
              <a:rPr 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 </a:t>
            </a:r>
            <a:r>
              <a:rPr lang="ko-KR" altLang="en-US" sz="2400" dirty="0" smtClean="0">
                <a:solidFill>
                  <a:srgbClr val="E2E6E9"/>
                </a:solidFill>
                <a:latin typeface="Merriweather"/>
                <a:ea typeface="Black Han Sans" pitchFamily="2" charset="-127"/>
                <a:cs typeface="Merriweather"/>
                <a:sym typeface="Merriweather"/>
              </a:rPr>
              <a:t>코드</a:t>
            </a:r>
            <a:endParaRPr sz="2400" dirty="0">
              <a:solidFill>
                <a:schemeClr val="dk1"/>
              </a:solidFill>
              <a:latin typeface="Calibri"/>
              <a:ea typeface="Black Han Sans" pitchFamily="2" charset="-127"/>
              <a:cs typeface="Calibri"/>
              <a:sym typeface="Calibri"/>
            </a:endParaRPr>
          </a:p>
        </p:txBody>
      </p:sp>
      <p:sp>
        <p:nvSpPr>
          <p:cNvPr id="18" name="Google Shape;105;p4"/>
          <p:cNvSpPr/>
          <p:nvPr/>
        </p:nvSpPr>
        <p:spPr>
          <a:xfrm>
            <a:off x="9638904" y="2375415"/>
            <a:ext cx="4613799" cy="482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Prophet </a:t>
            </a:r>
            <a:r>
              <a:rPr lang="ko-KR" alt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모델 학습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model = Prophet()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model.fit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df_product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endParaRPr lang="en-US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미래 예측 데이터프레임 생성 </a:t>
            </a:r>
            <a:r>
              <a:rPr lang="en-US" altLang="ko-KR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(3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년 예측</a:t>
            </a:r>
            <a:r>
              <a:rPr lang="en-US" altLang="ko-KR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future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model.make_future_dataframe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(periods=12,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freq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='M')  </a:t>
            </a:r>
            <a:endParaRPr lang="en-US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12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개월 </a:t>
            </a:r>
            <a:r>
              <a:rPr lang="ko-KR" alt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예측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forecast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model.predict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(future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endParaRPr lang="en-US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# </a:t>
            </a:r>
            <a:r>
              <a:rPr lang="ko-KR" alt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결과 </a:t>
            </a:r>
            <a:r>
              <a:rPr lang="ko-KR" alt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시각화</a:t>
            </a:r>
            <a:endParaRPr lang="en-US" altLang="ko-KR" sz="1200" spc="-150" dirty="0" smtClean="0">
              <a:solidFill>
                <a:schemeClr val="lt1"/>
              </a:solidFill>
              <a:latin typeface="D2Coding" panose="020B0609020101020101" pitchFamily="49" charset="-127"/>
              <a:ea typeface="D2Coding" panose="020B0609020101020101" pitchFamily="49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fig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, ax =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plt.subplots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figsize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=(10, 5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ax.plot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df_product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['ds'],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df_product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['y'], label=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'Actual Revenue')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ax.plot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(forecast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['ds'], forecast['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yhat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'], label='Predicted Revenue', 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linestyle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='dashed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')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ax.set_title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</a:t>
            </a: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f'Revenue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 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Forecast for {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product_name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} (Next 1 Years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)')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200"/>
            </a:pPr>
            <a:r>
              <a:rPr lang="en-US" sz="1200" spc="-150" dirty="0" err="1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ax.legend</a:t>
            </a:r>
            <a:r>
              <a:rPr lang="en-US" sz="1200" spc="-150" dirty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()</a:t>
            </a:r>
            <a:r>
              <a:rPr lang="en-US" sz="1200" spc="-150" dirty="0" err="1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plt.show</a:t>
            </a:r>
            <a:r>
              <a:rPr lang="en-US" sz="1200" spc="-150" dirty="0" smtClean="0">
                <a:solidFill>
                  <a:schemeClr val="lt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libri"/>
                <a:sym typeface="Calibri"/>
              </a:rPr>
              <a:t>()</a:t>
            </a:r>
          </a:p>
        </p:txBody>
      </p:sp>
      <p:sp>
        <p:nvSpPr>
          <p:cNvPr id="19" name="Google Shape;81;p3"/>
          <p:cNvSpPr/>
          <p:nvPr/>
        </p:nvSpPr>
        <p:spPr>
          <a:xfrm rot="5400000">
            <a:off x="7591452" y="4806264"/>
            <a:ext cx="3600000" cy="15240"/>
          </a:xfrm>
          <a:prstGeom prst="roundRect">
            <a:avLst>
              <a:gd name="adj" fmla="val 680244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8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1050</Words>
  <Application>Microsoft Office PowerPoint</Application>
  <PresentationFormat>사용자 지정</PresentationFormat>
  <Paragraphs>204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맑은 고딕</vt:lpstr>
      <vt:lpstr>Merriweather</vt:lpstr>
      <vt:lpstr>Arial</vt:lpstr>
      <vt:lpstr>Black Han Sans</vt:lpstr>
      <vt:lpstr>D2Coding</vt:lpstr>
      <vt:lpstr>한컴 고딕</vt:lpstr>
      <vt:lpstr>Arial Black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PptxGenJS</dc:creator>
  <cp:lastModifiedBy>Admin</cp:lastModifiedBy>
  <cp:revision>23</cp:revision>
  <dcterms:created xsi:type="dcterms:W3CDTF">2025-03-20T06:23:00Z</dcterms:created>
  <dcterms:modified xsi:type="dcterms:W3CDTF">2025-03-21T06:41:54Z</dcterms:modified>
</cp:coreProperties>
</file>